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394" r:id="rId3"/>
    <p:sldId id="466" r:id="rId4"/>
    <p:sldId id="500" r:id="rId5"/>
    <p:sldId id="509" r:id="rId6"/>
    <p:sldId id="502" r:id="rId7"/>
    <p:sldId id="501" r:id="rId8"/>
    <p:sldId id="505" r:id="rId9"/>
    <p:sldId id="506" r:id="rId10"/>
    <p:sldId id="467" r:id="rId11"/>
    <p:sldId id="464" r:id="rId12"/>
    <p:sldId id="469" r:id="rId13"/>
    <p:sldId id="470" r:id="rId14"/>
    <p:sldId id="471" r:id="rId15"/>
    <p:sldId id="494" r:id="rId16"/>
    <p:sldId id="503" r:id="rId17"/>
    <p:sldId id="508" r:id="rId18"/>
    <p:sldId id="495" r:id="rId19"/>
    <p:sldId id="475" r:id="rId20"/>
    <p:sldId id="476" r:id="rId21"/>
    <p:sldId id="507" r:id="rId22"/>
    <p:sldId id="496" r:id="rId23"/>
    <p:sldId id="499" r:id="rId24"/>
    <p:sldId id="487" r:id="rId25"/>
    <p:sldId id="497" r:id="rId26"/>
    <p:sldId id="488" r:id="rId27"/>
    <p:sldId id="489" r:id="rId28"/>
    <p:sldId id="490" r:id="rId29"/>
    <p:sldId id="492" r:id="rId30"/>
    <p:sldId id="510" r:id="rId31"/>
    <p:sldId id="442" r:id="rId32"/>
    <p:sldId id="352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40F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5" autoAdjust="0"/>
  </p:normalViewPr>
  <p:slideViewPr>
    <p:cSldViewPr>
      <p:cViewPr varScale="1">
        <p:scale>
          <a:sx n="83" d="100"/>
          <a:sy n="83" d="100"/>
        </p:scale>
        <p:origin x="614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05-Oct-16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05-Oct-16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74868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6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05-Oct-16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233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softuni.bg/courses/javascript-fundamentals" TargetMode="External"/><Relationship Id="rId7" Type="http://schemas.openxmlformats.org/officeDocument/2006/relationships/hyperlink" Target="http://fb.com/groups/jscoresept201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hyperlink" Target="https://softuni.bg/forum/categories/1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hyperlink" Target="https://nodejs.org/" TargetMode="External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hyperlink" Target="https://www.visualstudio.com/" TargetMode="External"/><Relationship Id="rId4" Type="http://schemas.openxmlformats.org/officeDocument/2006/relationships/hyperlink" Target="https://jetbrains.com/webstorm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19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23.png"/><Relationship Id="rId7" Type="http://schemas.openxmlformats.org/officeDocument/2006/relationships/image" Target="../media/image16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23" Type="http://schemas.openxmlformats.org/officeDocument/2006/relationships/image" Target="../media/image24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2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19.png"/><Relationship Id="rId17" Type="http://schemas.openxmlformats.org/officeDocument/2006/relationships/hyperlink" Target="http://netpeak.bg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fragistics.com/" TargetMode="External"/><Relationship Id="rId10" Type="http://schemas.openxmlformats.org/officeDocument/2006/relationships/image" Target="../media/image18.png"/><Relationship Id="rId19" Type="http://schemas.openxmlformats.org/officeDocument/2006/relationships/hyperlink" Target="http://www.superhosting.bg/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0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JavaScript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74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46554" y="3599490"/>
            <a:ext cx="207351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389812" y="3182758"/>
            <a:ext cx="4056432" cy="2929646"/>
            <a:chOff x="3398354" y="762000"/>
            <a:chExt cx="4981574" cy="3597804"/>
          </a:xfrm>
        </p:grpSpPr>
        <p:pic>
          <p:nvPicPr>
            <p:cNvPr id="22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592843" y="854361"/>
              <a:ext cx="4396821" cy="944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50" dirty="0">
                  <a:ln w="9525" cmpd="sng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Fundamentals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771366" y="4836303"/>
            <a:ext cx="1125543" cy="1125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180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Fundamentals </a:t>
            </a:r>
            <a:r>
              <a:rPr lang="en-US" dirty="0"/>
              <a:t>course provides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Basic coding skills for the JS language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Establishes fundamentals for further JS trainings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Content: JS syntax, data, arrays, objects, functions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covered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Object-oriented programming (OOP) in JS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DOM manipulation, JS libraries and frameworks (AJAX, jQuery, AngularJS, </a:t>
            </a:r>
            <a:r>
              <a:rPr lang="en-US" dirty="0" err="1"/>
              <a:t>ReactJS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728667" y="1816634"/>
            <a:ext cx="1666251" cy="1666251"/>
          </a:xfrm>
          <a:prstGeom prst="rect">
            <a:avLst/>
          </a:prstGeom>
        </p:spPr>
      </p:pic>
      <p:pic>
        <p:nvPicPr>
          <p:cNvPr id="1026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45" y="4148398"/>
            <a:ext cx="1963534" cy="1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93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283064" y="4179252"/>
            <a:ext cx="2031837" cy="203183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JS intro, JS syntax, data types, expressions</a:t>
            </a:r>
          </a:p>
          <a:p>
            <a:pPr>
              <a:lnSpc>
                <a:spcPct val="100000"/>
              </a:lnSpc>
            </a:pPr>
            <a:r>
              <a:rPr lang="en-US" dirty="0"/>
              <a:t>Operators, conditional statements, loops</a:t>
            </a:r>
          </a:p>
          <a:p>
            <a:pPr>
              <a:lnSpc>
                <a:spcPct val="100000"/>
              </a:lnSpc>
            </a:pPr>
            <a:r>
              <a:rPr lang="en-US" dirty="0"/>
              <a:t>Functions and arrow functions (lambda)</a:t>
            </a:r>
          </a:p>
          <a:p>
            <a:pPr>
              <a:lnSpc>
                <a:spcPct val="100000"/>
              </a:lnSpc>
            </a:pPr>
            <a:r>
              <a:rPr lang="en-US" dirty="0"/>
              <a:t>Arrays and multi-dimensional arrays</a:t>
            </a:r>
          </a:p>
          <a:p>
            <a:pPr>
              <a:lnSpc>
                <a:spcPct val="100000"/>
              </a:lnSpc>
            </a:pPr>
            <a:r>
              <a:rPr lang="en-US" dirty="0"/>
              <a:t>Strings and regular expressions</a:t>
            </a:r>
          </a:p>
          <a:p>
            <a:pPr>
              <a:lnSpc>
                <a:spcPct val="100000"/>
              </a:lnSpc>
            </a:pPr>
            <a:r>
              <a:rPr lang="en-US" dirty="0"/>
              <a:t>Objects, JSON, associative arrays</a:t>
            </a:r>
          </a:p>
          <a:p>
            <a:pPr>
              <a:lnSpc>
                <a:spcPct val="100000"/>
              </a:lnSpc>
            </a:pPr>
            <a:r>
              <a:rPr lang="en-US" dirty="0"/>
              <a:t>Sets and maps, destructuring</a:t>
            </a:r>
          </a:p>
          <a:p>
            <a:pPr>
              <a:lnSpc>
                <a:spcPct val="100000"/>
              </a:lnSpc>
            </a:pPr>
            <a:r>
              <a:rPr lang="en-US" dirty="0"/>
              <a:t>Canvas 2D + DOM and events</a:t>
            </a:r>
          </a:p>
        </p:txBody>
      </p:sp>
      <p:pic>
        <p:nvPicPr>
          <p:cNvPr id="1026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58" y="4195608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Training &amp; Inspiration Manager</a:t>
            </a:r>
            <a:br>
              <a:rPr lang="en-US" dirty="0"/>
            </a:br>
            <a:r>
              <a:rPr lang="en-US" dirty="0"/>
              <a:t>@ Software University (SoftUni)</a:t>
            </a:r>
          </a:p>
          <a:p>
            <a:pPr lvl="1" eaLnBrk="1" hangingPunct="1">
              <a:lnSpc>
                <a:spcPct val="95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/>
              <a:t> years software development experience</a:t>
            </a:r>
          </a:p>
          <a:p>
            <a:pPr lvl="1" eaLnBrk="1" hangingPunct="1">
              <a:lnSpc>
                <a:spcPct val="95000"/>
              </a:lnSpc>
            </a:pPr>
            <a:r>
              <a:rPr lang="en-US" dirty="0"/>
              <a:t>10+ years experience as trainer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Author of 7 programming books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Speaker at hundreds of events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Winner in International programming contests and Olympiads</a:t>
            </a:r>
          </a:p>
          <a:p>
            <a:pPr lvl="1">
              <a:lnSpc>
                <a:spcPct val="95000"/>
              </a:lnSpc>
            </a:pPr>
            <a:r>
              <a:rPr lang="da-DK" dirty="0"/>
              <a:t>Web site &amp; blog: </a:t>
            </a:r>
            <a:r>
              <a:rPr lang="da-DK" dirty="0">
                <a:hlinkClick r:id="rId2"/>
              </a:rPr>
              <a:t>www.nakov.com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8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810" y="1371600"/>
            <a:ext cx="2745642" cy="33528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45406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Kazakov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Interested in data structures and algorithms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Writes mostly in C#, but also knows C, C++, Java and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997" r="6997"/>
          <a:stretch/>
        </p:blipFill>
        <p:spPr>
          <a:xfrm>
            <a:off x="8640366" y="1371600"/>
            <a:ext cx="2818086" cy="32766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56144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Kostadinov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Programmed as a hobby since high school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Developed a resource-sharing website during his university years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include astronomy and game development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468066"/>
            <a:ext cx="2800610" cy="315986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75922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Zhelev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Interested in security and game development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Currently, writes mainly in JavaScript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309" y="1353768"/>
            <a:ext cx="2803587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31808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0-50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Teamwork: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Teamwork defense: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0.5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19-Sept-2016 – 16-Oct-2016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JavaScript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Teamwork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  <a:endParaRPr lang="bg-BG" dirty="0"/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5 days</a:t>
            </a:r>
            <a:endParaRPr lang="en-US" dirty="0"/>
          </a:p>
          <a:p>
            <a:pPr lvl="1"/>
            <a:r>
              <a:rPr lang="en-US" dirty="0"/>
              <a:t>Due for both lesson days and exercise days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</a:t>
            </a:r>
            <a:r>
              <a:rPr lang="en-US" dirty="0"/>
              <a:t> of 3-6 persons</a:t>
            </a:r>
          </a:p>
          <a:p>
            <a:pPr lvl="1"/>
            <a:r>
              <a:rPr lang="en-US" dirty="0"/>
              <a:t>Choose your teammates</a:t>
            </a:r>
          </a:p>
          <a:p>
            <a:pPr>
              <a:spcBef>
                <a:spcPts val="1800"/>
              </a:spcBef>
            </a:pPr>
            <a:r>
              <a:rPr lang="en-US" dirty="0"/>
              <a:t>Develop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project</a:t>
            </a:r>
          </a:p>
          <a:p>
            <a:pPr lvl="1"/>
            <a:r>
              <a:rPr lang="en-US" dirty="0"/>
              <a:t>Choose from existing projects</a:t>
            </a:r>
          </a:p>
          <a:p>
            <a:pPr lvl="1"/>
            <a:r>
              <a:rPr lang="en-US" dirty="0"/>
              <a:t>Or work on your own idea</a:t>
            </a:r>
          </a:p>
          <a:p>
            <a:pPr>
              <a:spcBef>
                <a:spcPts val="1800"/>
              </a:spcBef>
            </a:pPr>
            <a:r>
              <a:rPr lang="en-US" dirty="0"/>
              <a:t>Public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defense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D</a:t>
            </a:r>
            <a:r>
              <a:rPr lang="en-US" dirty="0">
                <a:sym typeface="Wingdings" panose="05000000000000000000" pitchFamily="2" charset="2"/>
              </a:rPr>
              <a:t>emonstrate your work live at SoftUni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 Project</a:t>
            </a:r>
          </a:p>
        </p:txBody>
      </p:sp>
      <p:pic>
        <p:nvPicPr>
          <p:cNvPr id="6" name="Picture 2" descr="http://www.adpic.de/data/picture/detail/Workflow_Zahnr_der_5046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4612" y="1447800"/>
            <a:ext cx="3325368" cy="3463925"/>
          </a:xfrm>
          <a:prstGeom prst="roundRect">
            <a:avLst>
              <a:gd name="adj" fmla="val 74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3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softuni.bg/courses/javascript-fundamentals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softuni.bg/forum/categories/12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fb.com/groups/jscoresept2016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Noje.js – </a:t>
            </a:r>
            <a:r>
              <a:rPr lang="en-US" noProof="1">
                <a:hlinkClick r:id="rId3"/>
              </a:rPr>
              <a:t>https://nodejs.org</a:t>
            </a:r>
            <a:endParaRPr lang="en-US" noProof="1"/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https://jetbrains.com/webstorm/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Optionally: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– </a:t>
            </a:r>
            <a:r>
              <a:rPr lang="en-US" dirty="0">
                <a:hlinkClick r:id="rId5"/>
              </a:rPr>
              <a:t>https://www.visualstudio.com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363" y="4972207"/>
            <a:ext cx="1383285" cy="1352393"/>
          </a:xfrm>
          <a:prstGeom prst="rect">
            <a:avLst/>
          </a:prstGeom>
        </p:spPr>
      </p:pic>
      <p:pic>
        <p:nvPicPr>
          <p:cNvPr id="14" name="Picture 13">
            <a:hlinkClick r:id="rId5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6342" y="4997087"/>
            <a:ext cx="2132066" cy="1302632"/>
          </a:xfrm>
          <a:prstGeom prst="roundRect">
            <a:avLst>
              <a:gd name="adj" fmla="val 2286"/>
            </a:avLst>
          </a:prstGeom>
        </p:spPr>
      </p:pic>
      <p:pic>
        <p:nvPicPr>
          <p:cNvPr id="1026" name="Picture 2" descr="node.js">
            <a:hlinkClick r:id="rId3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2" y="4884648"/>
            <a:ext cx="2337020" cy="14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Opening Party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69" y="1200640"/>
            <a:ext cx="10010488" cy="516868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621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#6384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Fundamentals – Course Overview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8" name="Picture 1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819" y="2661600"/>
            <a:ext cx="2113939" cy="1125018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820" y="1226382"/>
            <a:ext cx="2113939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900" y="4250945"/>
            <a:ext cx="2531350" cy="997199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384" y="1229072"/>
            <a:ext cx="2519230" cy="967343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0377" y="2661600"/>
            <a:ext cx="4497427" cy="1125018"/>
          </a:xfrm>
          <a:prstGeom prst="roundRect">
            <a:avLst>
              <a:gd name="adj" fmla="val 3159"/>
            </a:avLst>
          </a:prstGeom>
        </p:spPr>
      </p:pic>
      <p:pic>
        <p:nvPicPr>
          <p:cNvPr id="23" name="Picture 2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6248" y="4250944"/>
            <a:ext cx="3232130" cy="997200"/>
          </a:xfrm>
          <a:prstGeom prst="roundRect">
            <a:avLst>
              <a:gd name="adj" fmla="val 2953"/>
            </a:avLst>
          </a:prstGeom>
        </p:spPr>
      </p:pic>
      <p:pic>
        <p:nvPicPr>
          <p:cNvPr id="24" name="Picture 23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0377" y="4250944"/>
            <a:ext cx="4838688" cy="1009256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80377" y="1226382"/>
            <a:ext cx="4497427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2900" y="5741935"/>
            <a:ext cx="7174822" cy="658865"/>
          </a:xfrm>
          <a:prstGeom prst="roundRect">
            <a:avLst>
              <a:gd name="adj" fmla="val 3159"/>
            </a:avLst>
          </a:prstGeom>
        </p:spPr>
      </p:pic>
      <p:pic>
        <p:nvPicPr>
          <p:cNvPr id="27" name="Picture 26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2900" y="2661600"/>
            <a:ext cx="2531350" cy="1125018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3042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648200"/>
            <a:ext cx="8938472" cy="820600"/>
          </a:xfrm>
        </p:spPr>
        <p:txBody>
          <a:bodyPr/>
          <a:lstStyle/>
          <a:p>
            <a:r>
              <a:rPr lang="en-US" dirty="0"/>
              <a:t>JS Core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80402" y="5602568"/>
            <a:ext cx="8938472" cy="688256"/>
          </a:xfrm>
        </p:spPr>
        <p:txBody>
          <a:bodyPr/>
          <a:lstStyle/>
          <a:p>
            <a:r>
              <a:rPr lang="en-US" dirty="0"/>
              <a:t>Intensive 4 Months JavaScript Training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64" y="1524000"/>
            <a:ext cx="10452748" cy="27309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0357" y="1724561"/>
            <a:ext cx="67214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 Core</a:t>
            </a:r>
          </a:p>
        </p:txBody>
      </p:sp>
    </p:spTree>
    <p:extLst>
      <p:ext uri="{BB962C8B-B14F-4D97-AF65-F5344CB8AC3E}">
        <p14:creationId xmlns:p14="http://schemas.microsoft.com/office/powerpoint/2010/main" val="2514112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JavaScript development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 times weekly</a:t>
            </a:r>
            <a:r>
              <a:rPr lang="en-US" dirty="0"/>
              <a:t>, lots of live coding, homework and projects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Fundamentals</a:t>
            </a:r>
          </a:p>
          <a:p>
            <a:pPr lvl="1"/>
            <a:r>
              <a:rPr lang="en-US" dirty="0"/>
              <a:t>JS programming, functions, arrays, strings, objects, JSON, …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Advanced</a:t>
            </a:r>
          </a:p>
          <a:p>
            <a:pPr lvl="1"/>
            <a:r>
              <a:rPr lang="en-US" dirty="0"/>
              <a:t>jQuery, DOM, object composition, classes, modules, unit testing</a:t>
            </a:r>
          </a:p>
          <a:p>
            <a:r>
              <a:rPr lang="en-US" dirty="0"/>
              <a:t>Part III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Apps</a:t>
            </a:r>
          </a:p>
          <a:p>
            <a:pPr lvl="1"/>
            <a:r>
              <a:rPr lang="en-US" dirty="0"/>
              <a:t>REST, AJAX, promises, MVC, </a:t>
            </a:r>
            <a:r>
              <a:rPr lang="en-US" noProof="1"/>
              <a:t>ReactJS</a:t>
            </a:r>
            <a:r>
              <a:rPr lang="en-US" dirty="0"/>
              <a:t>, routing, building SPA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Goals</a:t>
            </a:r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at </a:t>
            </a:r>
            <a:r>
              <a:rPr lang="en-US"/>
              <a:t>SoftUni – Timeline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78486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</a:rPr>
              <a:t>Fundamentals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project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19-Sept-2016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16-Oct-2016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119970" y="2876044"/>
            <a:ext cx="2717642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 Applications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project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14-Nov-2016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11-Dec-2016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51212" y="2876046"/>
            <a:ext cx="2723953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17-Oct-2016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13-Nov-2016</a:t>
            </a:r>
            <a:endParaRPr lang="bg-BG" sz="1800" dirty="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5314" y="1990563"/>
            <a:ext cx="11337898" cy="532600"/>
            <a:chOff x="395314" y="1838163"/>
            <a:chExt cx="9280498" cy="53260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395314" y="2097141"/>
              <a:ext cx="928049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1822" y="18381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778154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44487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086978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20444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65310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353183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4486649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3919306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313823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580156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622647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756113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188771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8885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02231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454975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8886412" y="2876044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3 exams @ one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16-Dec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19-Dec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22-Dec</a:t>
            </a:r>
          </a:p>
          <a:p>
            <a:pPr>
              <a:spcBef>
                <a:spcPts val="600"/>
              </a:spcBef>
            </a:pPr>
            <a:endParaRPr lang="bg-BG" sz="16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0527" y="2876044"/>
            <a:ext cx="1321974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100" b="1" dirty="0">
                <a:solidFill>
                  <a:prstClr val="black"/>
                </a:solidFill>
              </a:rPr>
              <a:t>Christmas</a:t>
            </a:r>
            <a:br>
              <a:rPr lang="en-US" sz="2100" b="1" dirty="0">
                <a:solidFill>
                  <a:prstClr val="black"/>
                </a:solidFill>
              </a:rPr>
            </a:br>
            <a:r>
              <a:rPr lang="en-US" sz="2100" b="1" dirty="0">
                <a:solidFill>
                  <a:prstClr val="black"/>
                </a:solidFill>
              </a:rPr>
              <a:t>Holidays</a:t>
            </a:r>
            <a:endParaRPr lang="bg-BG" sz="2100" b="1" dirty="0">
              <a:solidFill>
                <a:prstClr val="black"/>
              </a:solidFill>
            </a:endParaRPr>
          </a:p>
          <a:p>
            <a:endParaRPr lang="en-US" sz="14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2 weeks holiday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19-Sep-2016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17-Oct-2016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51832" y="1504890"/>
            <a:ext cx="1534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14-Nov-2016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624216" y="1504890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11-Dec-2016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79142" y="1504890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23-Dec-2016</a:t>
            </a:r>
          </a:p>
        </p:txBody>
      </p:sp>
    </p:spTree>
    <p:extLst>
      <p:ext uri="{BB962C8B-B14F-4D97-AF65-F5344CB8AC3E}">
        <p14:creationId xmlns:p14="http://schemas.microsoft.com/office/powerpoint/2010/main" val="2144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44" grpId="0" animBg="1"/>
      <p:bldP spid="45" grpId="0" animBg="1"/>
      <p:bldP spid="4" grpId="0"/>
      <p:bldP spid="48" grpId="0"/>
      <p:bldP spid="49" grpId="0"/>
      <p:bldP spid="50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90" y="1613587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7815" y="332241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Tech Module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98812" y="3322413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D3840F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 Module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22684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22684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2684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MEAN</a:t>
            </a:r>
          </a:p>
          <a:p>
            <a:r>
              <a:rPr lang="en-US" dirty="0"/>
              <a:t>Stack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22684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Fund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42212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2212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2212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2012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Web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2012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2212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21" name="Arrow: Down 20"/>
          <p:cNvSpPr/>
          <p:nvPr/>
        </p:nvSpPr>
        <p:spPr>
          <a:xfrm>
            <a:off x="1627415" y="2786950"/>
            <a:ext cx="304800" cy="3891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3874884" y="1690972"/>
            <a:ext cx="1297302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Arrow: Bent 27"/>
          <p:cNvSpPr/>
          <p:nvPr/>
        </p:nvSpPr>
        <p:spPr>
          <a:xfrm flipV="1">
            <a:off x="3874883" y="4473876"/>
            <a:ext cx="1297303" cy="1548328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9" name="Arrow: Right 28"/>
          <p:cNvSpPr/>
          <p:nvPr/>
        </p:nvSpPr>
        <p:spPr>
          <a:xfrm>
            <a:off x="7013676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Right 29"/>
          <p:cNvSpPr/>
          <p:nvPr/>
        </p:nvSpPr>
        <p:spPr>
          <a:xfrm>
            <a:off x="9223476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rrow: Right 30"/>
          <p:cNvSpPr/>
          <p:nvPr/>
        </p:nvSpPr>
        <p:spPr>
          <a:xfrm>
            <a:off x="7013676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Arrow: Right 31"/>
          <p:cNvSpPr/>
          <p:nvPr/>
        </p:nvSpPr>
        <p:spPr>
          <a:xfrm>
            <a:off x="9223476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Arrow: Right 32"/>
          <p:cNvSpPr/>
          <p:nvPr/>
        </p:nvSpPr>
        <p:spPr>
          <a:xfrm>
            <a:off x="7013676" y="43663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Arrow: Right 34"/>
          <p:cNvSpPr/>
          <p:nvPr/>
        </p:nvSpPr>
        <p:spPr>
          <a:xfrm>
            <a:off x="7013676" y="56239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Arrow: Right 36"/>
          <p:cNvSpPr/>
          <p:nvPr/>
        </p:nvSpPr>
        <p:spPr>
          <a:xfrm>
            <a:off x="2684868" y="3665521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Arrow: Right 38"/>
          <p:cNvSpPr/>
          <p:nvPr/>
        </p:nvSpPr>
        <p:spPr>
          <a:xfrm rot="20985992">
            <a:off x="4849305" y="338335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653945">
            <a:off x="4849305" y="4006249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1" name="TextBox 40"/>
          <p:cNvSpPr txBox="1"/>
          <p:nvPr/>
        </p:nvSpPr>
        <p:spPr>
          <a:xfrm>
            <a:off x="9761740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42" name="Arrow: Right 41"/>
          <p:cNvSpPr/>
          <p:nvPr/>
        </p:nvSpPr>
        <p:spPr>
          <a:xfrm>
            <a:off x="9233204" y="56211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04282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562077" y="761999"/>
            <a:ext cx="4981574" cy="3597804"/>
            <a:chOff x="3398354" y="762000"/>
            <a:chExt cx="4981574" cy="3597804"/>
          </a:xfrm>
        </p:grpSpPr>
        <p:pic>
          <p:nvPicPr>
            <p:cNvPr id="3074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604790" y="902147"/>
              <a:ext cx="38806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Fundamentals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9295194" y="1968954"/>
            <a:ext cx="2016164" cy="20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1824</TotalTime>
  <Words>968</Words>
  <Application>Microsoft Office PowerPoint</Application>
  <PresentationFormat>Custom</PresentationFormat>
  <Paragraphs>266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JavaScript Fundamentals</vt:lpstr>
      <vt:lpstr>Table of Contents</vt:lpstr>
      <vt:lpstr>Have a Question?</vt:lpstr>
      <vt:lpstr>SoftUni Diamond Partners</vt:lpstr>
      <vt:lpstr>JS Core Module @ SoftUni</vt:lpstr>
      <vt:lpstr>JS Core Module Goals</vt:lpstr>
      <vt:lpstr>JS Core Module at SoftUni – Timeline</vt:lpstr>
      <vt:lpstr>Professions @ SoftUni</vt:lpstr>
      <vt:lpstr>JavaScript Fundamentals</vt:lpstr>
      <vt:lpstr>Course Objectives</vt:lpstr>
      <vt:lpstr>Course Topics</vt:lpstr>
      <vt:lpstr>The Trainers Team</vt:lpstr>
      <vt:lpstr>Trainers Team</vt:lpstr>
      <vt:lpstr>Trainers Team (2)</vt:lpstr>
      <vt:lpstr>Trainers Team (3)</vt:lpstr>
      <vt:lpstr>Trainers Team (4)</vt:lpstr>
      <vt:lpstr>JavaScript Fundamentals</vt:lpstr>
      <vt:lpstr>Training Duration and Schedule</vt:lpstr>
      <vt:lpstr>Why English?</vt:lpstr>
      <vt:lpstr>Your RFID Chip</vt:lpstr>
      <vt:lpstr>JavaScript Fundamentals</vt:lpstr>
      <vt:lpstr>Scoring System for the Course</vt:lpstr>
      <vt:lpstr>Homework Assignments &amp; Exercises</vt:lpstr>
      <vt:lpstr>Teamwork Project</vt:lpstr>
      <vt:lpstr>Resources</vt:lpstr>
      <vt:lpstr>Course Web Site, Forum and FB Group</vt:lpstr>
      <vt:lpstr>The Programming Basics Slides and Videos</vt:lpstr>
      <vt:lpstr>Recommended Software</vt:lpstr>
      <vt:lpstr>JS Core Opening Party</vt:lpstr>
      <vt:lpstr>JavaScript Fundamentals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Fundamentals - Course Overview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Svetlin Nakov</cp:lastModifiedBy>
  <cp:revision>60</cp:revision>
  <dcterms:created xsi:type="dcterms:W3CDTF">2014-01-02T17:00:34Z</dcterms:created>
  <dcterms:modified xsi:type="dcterms:W3CDTF">2016-10-05T11:39:34Z</dcterms:modified>
  <cp:category>JS, JavaScript, front-end, ES6, ES2015, ES2016, ES2017,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